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4050" cy="51206400"/>
  <p:notesSz cx="6858000" cy="9144000"/>
  <p:defaultTextStyle>
    <a:defPPr>
      <a:defRPr lang="th-TH"/>
    </a:defPPr>
    <a:lvl1pPr marL="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1pPr>
    <a:lvl2pPr marL="238887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2pPr>
    <a:lvl3pPr marL="477774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3pPr>
    <a:lvl4pPr marL="716661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4pPr>
    <a:lvl5pPr marL="955548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5pPr>
    <a:lvl6pPr marL="1194435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6pPr>
    <a:lvl7pPr marL="1433322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7pPr>
    <a:lvl8pPr marL="1672209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8pPr>
    <a:lvl9pPr marL="19110960" algn="l" defTabSz="4777740" rtl="0" eaLnBrk="1" latinLnBrk="0" hangingPunct="1">
      <a:defRPr sz="14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9" d="100"/>
          <a:sy n="19" d="100"/>
        </p:scale>
        <p:origin x="-1860" y="1212"/>
      </p:cViewPr>
      <p:guideLst>
        <p:guide orient="horz" pos="1612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30304" y="15907184"/>
            <a:ext cx="27543443" cy="1097618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860608" y="29016960"/>
            <a:ext cx="22682835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7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5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3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1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38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2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14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02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51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519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3254782" y="15314510"/>
            <a:ext cx="25833229" cy="32622744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743850" y="15314510"/>
            <a:ext cx="76970870" cy="32622744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086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34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59696" y="32904857"/>
            <a:ext cx="27543443" cy="10170160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559696" y="21703468"/>
            <a:ext cx="27543443" cy="11201396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7778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5556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332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110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3888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2666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1444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0221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8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743846" y="89208187"/>
            <a:ext cx="51402048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7685960" y="89208187"/>
            <a:ext cx="51402051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091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620203" y="11462177"/>
            <a:ext cx="14317416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7778" indent="0">
              <a:buNone/>
              <a:defRPr sz="10500" b="1"/>
            </a:lvl2pPr>
            <a:lvl3pPr marL="4775556" indent="0">
              <a:buNone/>
              <a:defRPr sz="9400" b="1"/>
            </a:lvl3pPr>
            <a:lvl4pPr marL="7163329" indent="0">
              <a:buNone/>
              <a:defRPr sz="8400" b="1"/>
            </a:lvl4pPr>
            <a:lvl5pPr marL="9551107" indent="0">
              <a:buNone/>
              <a:defRPr sz="8400" b="1"/>
            </a:lvl5pPr>
            <a:lvl6pPr marL="11938885" indent="0">
              <a:buNone/>
              <a:defRPr sz="8400" b="1"/>
            </a:lvl6pPr>
            <a:lvl7pPr marL="14326663" indent="0">
              <a:buNone/>
              <a:defRPr sz="8400" b="1"/>
            </a:lvl7pPr>
            <a:lvl8pPr marL="16714441" indent="0">
              <a:buNone/>
              <a:defRPr sz="8400" b="1"/>
            </a:lvl8pPr>
            <a:lvl9pPr marL="19102219" indent="0">
              <a:buNone/>
              <a:defRPr sz="84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620203" y="16239067"/>
            <a:ext cx="14317416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16460809" y="11462177"/>
            <a:ext cx="14323040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7778" indent="0">
              <a:buNone/>
              <a:defRPr sz="10500" b="1"/>
            </a:lvl2pPr>
            <a:lvl3pPr marL="4775556" indent="0">
              <a:buNone/>
              <a:defRPr sz="9400" b="1"/>
            </a:lvl3pPr>
            <a:lvl4pPr marL="7163329" indent="0">
              <a:buNone/>
              <a:defRPr sz="8400" b="1"/>
            </a:lvl4pPr>
            <a:lvl5pPr marL="9551107" indent="0">
              <a:buNone/>
              <a:defRPr sz="8400" b="1"/>
            </a:lvl5pPr>
            <a:lvl6pPr marL="11938885" indent="0">
              <a:buNone/>
              <a:defRPr sz="8400" b="1"/>
            </a:lvl6pPr>
            <a:lvl7pPr marL="14326663" indent="0">
              <a:buNone/>
              <a:defRPr sz="8400" b="1"/>
            </a:lvl7pPr>
            <a:lvl8pPr marL="16714441" indent="0">
              <a:buNone/>
              <a:defRPr sz="8400" b="1"/>
            </a:lvl8pPr>
            <a:lvl9pPr marL="19102219" indent="0">
              <a:buNone/>
              <a:defRPr sz="84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16460809" y="16239067"/>
            <a:ext cx="14323040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464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62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5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20208" y="2038773"/>
            <a:ext cx="10660709" cy="86766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669083" y="2038784"/>
            <a:ext cx="18114764" cy="43703244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20208" y="10715424"/>
            <a:ext cx="10660709" cy="35026604"/>
          </a:xfrm>
        </p:spPr>
        <p:txBody>
          <a:bodyPr/>
          <a:lstStyle>
            <a:lvl1pPr marL="0" indent="0">
              <a:buNone/>
              <a:defRPr sz="7300"/>
            </a:lvl1pPr>
            <a:lvl2pPr marL="2387778" indent="0">
              <a:buNone/>
              <a:defRPr sz="6300"/>
            </a:lvl2pPr>
            <a:lvl3pPr marL="4775556" indent="0">
              <a:buNone/>
              <a:defRPr sz="5200"/>
            </a:lvl3pPr>
            <a:lvl4pPr marL="7163329" indent="0">
              <a:buNone/>
              <a:defRPr sz="4700"/>
            </a:lvl4pPr>
            <a:lvl5pPr marL="9551107" indent="0">
              <a:buNone/>
              <a:defRPr sz="4700"/>
            </a:lvl5pPr>
            <a:lvl6pPr marL="11938885" indent="0">
              <a:buNone/>
              <a:defRPr sz="4700"/>
            </a:lvl6pPr>
            <a:lvl7pPr marL="14326663" indent="0">
              <a:buNone/>
              <a:defRPr sz="4700"/>
            </a:lvl7pPr>
            <a:lvl8pPr marL="16714441" indent="0">
              <a:buNone/>
              <a:defRPr sz="4700"/>
            </a:lvl8pPr>
            <a:lvl9pPr marL="19102219" indent="0">
              <a:buNone/>
              <a:defRPr sz="47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585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51421" y="35844480"/>
            <a:ext cx="19442430" cy="4231644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351421" y="4575387"/>
            <a:ext cx="19442430" cy="30723840"/>
          </a:xfrm>
        </p:spPr>
        <p:txBody>
          <a:bodyPr/>
          <a:lstStyle>
            <a:lvl1pPr marL="0" indent="0">
              <a:buNone/>
              <a:defRPr sz="16700"/>
            </a:lvl1pPr>
            <a:lvl2pPr marL="2387778" indent="0">
              <a:buNone/>
              <a:defRPr sz="14600"/>
            </a:lvl2pPr>
            <a:lvl3pPr marL="4775556" indent="0">
              <a:buNone/>
              <a:defRPr sz="12500"/>
            </a:lvl3pPr>
            <a:lvl4pPr marL="7163329" indent="0">
              <a:buNone/>
              <a:defRPr sz="10500"/>
            </a:lvl4pPr>
            <a:lvl5pPr marL="9551107" indent="0">
              <a:buNone/>
              <a:defRPr sz="10500"/>
            </a:lvl5pPr>
            <a:lvl6pPr marL="11938885" indent="0">
              <a:buNone/>
              <a:defRPr sz="10500"/>
            </a:lvl6pPr>
            <a:lvl7pPr marL="14326663" indent="0">
              <a:buNone/>
              <a:defRPr sz="10500"/>
            </a:lvl7pPr>
            <a:lvl8pPr marL="16714441" indent="0">
              <a:buNone/>
              <a:defRPr sz="10500"/>
            </a:lvl8pPr>
            <a:lvl9pPr marL="19102219" indent="0">
              <a:buNone/>
              <a:defRPr sz="10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351421" y="40076124"/>
            <a:ext cx="19442430" cy="6009636"/>
          </a:xfrm>
        </p:spPr>
        <p:txBody>
          <a:bodyPr/>
          <a:lstStyle>
            <a:lvl1pPr marL="0" indent="0">
              <a:buNone/>
              <a:defRPr sz="7300"/>
            </a:lvl1pPr>
            <a:lvl2pPr marL="2387778" indent="0">
              <a:buNone/>
              <a:defRPr sz="6300"/>
            </a:lvl2pPr>
            <a:lvl3pPr marL="4775556" indent="0">
              <a:buNone/>
              <a:defRPr sz="5200"/>
            </a:lvl3pPr>
            <a:lvl4pPr marL="7163329" indent="0">
              <a:buNone/>
              <a:defRPr sz="4700"/>
            </a:lvl4pPr>
            <a:lvl5pPr marL="9551107" indent="0">
              <a:buNone/>
              <a:defRPr sz="4700"/>
            </a:lvl5pPr>
            <a:lvl6pPr marL="11938885" indent="0">
              <a:buNone/>
              <a:defRPr sz="4700"/>
            </a:lvl6pPr>
            <a:lvl7pPr marL="14326663" indent="0">
              <a:buNone/>
              <a:defRPr sz="4700"/>
            </a:lvl7pPr>
            <a:lvl8pPr marL="16714441" indent="0">
              <a:buNone/>
              <a:defRPr sz="4700"/>
            </a:lvl8pPr>
            <a:lvl9pPr marL="19102219" indent="0">
              <a:buNone/>
              <a:defRPr sz="47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500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 vert="horz" lIns="477555" tIns="238777" rIns="477555" bIns="238777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620203" y="11948171"/>
            <a:ext cx="29163645" cy="33793857"/>
          </a:xfrm>
          <a:prstGeom prst="rect">
            <a:avLst/>
          </a:prstGeom>
        </p:spPr>
        <p:txBody>
          <a:bodyPr vert="horz" lIns="477555" tIns="238777" rIns="477555" bIns="238777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1620203" y="47460758"/>
            <a:ext cx="7560945" cy="2726267"/>
          </a:xfrm>
          <a:prstGeom prst="rect">
            <a:avLst/>
          </a:prstGeom>
        </p:spPr>
        <p:txBody>
          <a:bodyPr vert="horz" lIns="477555" tIns="238777" rIns="477555" bIns="238777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9FC18-435B-4F18-BF70-33DEBAC9D9CD}" type="datetimeFigureOut">
              <a:rPr lang="th-TH" smtClean="0"/>
              <a:t>17/07/59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11071384" y="47460758"/>
            <a:ext cx="10261283" cy="2726267"/>
          </a:xfrm>
          <a:prstGeom prst="rect">
            <a:avLst/>
          </a:prstGeom>
        </p:spPr>
        <p:txBody>
          <a:bodyPr vert="horz" lIns="477555" tIns="238777" rIns="477555" bIns="238777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23222903" y="47460758"/>
            <a:ext cx="7560945" cy="2726267"/>
          </a:xfrm>
          <a:prstGeom prst="rect">
            <a:avLst/>
          </a:prstGeom>
        </p:spPr>
        <p:txBody>
          <a:bodyPr vert="horz" lIns="477555" tIns="238777" rIns="477555" bIns="238777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7A41-833E-4A5E-ABCE-9CF17A15F5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986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775556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0832" indent="-1790832" algn="l" defTabSz="4775556" rtl="0" eaLnBrk="1" latinLnBrk="0" hangingPunct="1">
        <a:spcBef>
          <a:spcPct val="20000"/>
        </a:spcBef>
        <a:buFont typeface="Arial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0137" indent="-1492359" algn="l" defTabSz="4775556" rtl="0" eaLnBrk="1" latinLnBrk="0" hangingPunct="1">
        <a:spcBef>
          <a:spcPct val="20000"/>
        </a:spcBef>
        <a:buFont typeface="Arial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69442" indent="-1193886" algn="l" defTabSz="4775556" rtl="0" eaLnBrk="1" latinLnBrk="0" hangingPunct="1">
        <a:spcBef>
          <a:spcPct val="20000"/>
        </a:spcBef>
        <a:buFont typeface="Arial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57220" indent="-1193886" algn="l" defTabSz="4775556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4998" indent="-1193886" algn="l" defTabSz="4775556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2776" indent="-1193886" algn="l" defTabSz="4775556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0549" indent="-1193886" algn="l" defTabSz="4775556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08327" indent="-1193886" algn="l" defTabSz="4775556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296105" indent="-1193886" algn="l" defTabSz="4775556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2387778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4775556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3pPr>
      <a:lvl4pPr marL="7163329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4pPr>
      <a:lvl5pPr marL="9551107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5pPr>
      <a:lvl6pPr marL="11938885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6pPr>
      <a:lvl7pPr marL="14326663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7pPr>
      <a:lvl8pPr marL="16714441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8pPr>
      <a:lvl9pPr marL="19102219" algn="l" defTabSz="4775556" rtl="0" eaLnBrk="1" latinLnBrk="0" hangingPunct="1">
        <a:defRPr sz="1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203460" y="19175241"/>
            <a:ext cx="15960329" cy="30387376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6274034" y="27115368"/>
            <a:ext cx="15858504" cy="2361862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มุมมน 21"/>
          <p:cNvSpPr>
            <a:spLocks noChangeArrowheads="1"/>
          </p:cNvSpPr>
          <p:nvPr/>
        </p:nvSpPr>
        <p:spPr bwMode="auto">
          <a:xfrm>
            <a:off x="648297" y="228222"/>
            <a:ext cx="31121793" cy="4896544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lvl="0" algn="ctr" defTabSz="4217988"/>
            <a:r>
              <a:rPr kumimoji="0" lang="th-TH" sz="11500" b="1" i="0" u="none" strike="noStrike" kern="0" cap="none" spc="60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kumimoji="0" lang="th-TH" sz="11500" b="1" i="0" u="none" strike="noStrike" kern="0" cap="none" spc="6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itchFamily="34" charset="-34"/>
                <a:cs typeface="TH SarabunPSK" pitchFamily="34" charset="-34"/>
              </a:rPr>
              <a:t>ผลการคัดกรองค้นหาวัณโรคในคลินิกเบาหวาน</a:t>
            </a:r>
          </a:p>
          <a:p>
            <a:pPr lvl="0" algn="ctr" defTabSz="4217988"/>
            <a:r>
              <a:rPr kumimoji="0" lang="th-TH" sz="9600" b="1" i="0" u="none" strike="noStrike" kern="0" cap="none" spc="6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kumimoji="0" lang="th-TH" sz="9600" b="1" i="0" u="none" strike="noStrike" kern="0" cap="none" spc="60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</a:t>
            </a:r>
            <a:r>
              <a:rPr kumimoji="0" lang="th-TH" sz="9600" b="1" i="0" u="none" strike="noStrike" kern="0" cap="none" spc="6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ใน รพ.สต. เขต อำเภอยางตลาดจังหวัดกาฬสินธุ์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9017" y="4013574"/>
            <a:ext cx="23978664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dirty="0" smtClean="0"/>
              <a:t>นางกาญจนา พะ</a:t>
            </a:r>
            <a:r>
              <a:rPr lang="th-TH" sz="5400" dirty="0" err="1" smtClean="0"/>
              <a:t>วิน</a:t>
            </a:r>
            <a:r>
              <a:rPr lang="th-TH" sz="5400" dirty="0" smtClean="0"/>
              <a:t>รัมย์  พยาบาลวิชาชีพชำนาญการ และผู้รับผิดชอบวัณโรค รพ.สต. 18 แห่ง</a:t>
            </a:r>
            <a:endParaRPr lang="th-TH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273" y="400400"/>
            <a:ext cx="5461693" cy="4536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ตัวแทนเนื้อหา 2"/>
          <p:cNvSpPr txBox="1">
            <a:spLocks/>
          </p:cNvSpPr>
          <p:nvPr/>
        </p:nvSpPr>
        <p:spPr>
          <a:xfrm>
            <a:off x="195041" y="5440960"/>
            <a:ext cx="31937497" cy="6141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  <a:defRPr/>
            </a:pPr>
            <a:r>
              <a:rPr lang="th-TH" sz="9500" dirty="0" smtClean="0">
                <a:solidFill>
                  <a:srgbClr val="FF0000"/>
                </a:solidFill>
              </a:rPr>
              <a:t>															</a:t>
            </a:r>
            <a:r>
              <a:rPr lang="th-TH" sz="13900" dirty="0" smtClean="0">
                <a:solidFill>
                  <a:srgbClr val="FF0000"/>
                </a:solidFill>
              </a:rPr>
              <a:t> ที่มา</a:t>
            </a:r>
            <a:r>
              <a:rPr lang="th-TH" sz="13900" dirty="0">
                <a:solidFill>
                  <a:srgbClr val="FF0000"/>
                </a:solidFill>
              </a:rPr>
              <a:t>ของ</a:t>
            </a:r>
            <a:r>
              <a:rPr lang="th-TH" sz="13900" dirty="0" smtClean="0">
                <a:solidFill>
                  <a:srgbClr val="FF0000"/>
                </a:solidFill>
              </a:rPr>
              <a:t>ปัญหา</a:t>
            </a:r>
            <a:endParaRPr lang="th-TH" sz="13900" dirty="0">
              <a:solidFill>
                <a:sysClr val="window" lastClr="FFFFFF">
                  <a:lumMod val="50000"/>
                  <a:lumOff val="50000"/>
                </a:sysClr>
              </a:solidFill>
              <a:latin typeface="Century Gothic"/>
              <a:cs typeface="Browallia New"/>
            </a:endParaRPr>
          </a:p>
          <a:p>
            <a:pPr marL="0" lvl="0" indent="0">
              <a:lnSpc>
                <a:spcPct val="170000"/>
              </a:lnSpc>
              <a:buNone/>
              <a:defRPr/>
            </a:pP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  <a:lumOff val="50000"/>
                  </a:sysClr>
                </a:solidFill>
                <a:effectLst/>
                <a:uLnTx/>
                <a:uFillTx/>
                <a:latin typeface="Century Gothic"/>
                <a:cs typeface="+mj-cs"/>
              </a:rPr>
              <a:t>          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ผู้ป่วยวัณโรคปี 2556-2558 จำนวน 228,174,184 คน</a:t>
            </a:r>
            <a:r>
              <a:rPr kumimoji="0" lang="th-TH" sz="9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 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คิดเป็นอัตราป่วยร้อยละ 164, 125, 132 / แสนประชากร</a:t>
            </a:r>
            <a:r>
              <a:rPr kumimoji="0" lang="th-TH" sz="9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   </a:t>
            </a:r>
            <a:r>
              <a:rPr lang="th-TH" sz="9800" noProof="0" dirty="0" smtClean="0">
                <a:solidFill>
                  <a:srgbClr val="002060"/>
                </a:solidFill>
                <a:latin typeface="Century Gothic"/>
                <a:cs typeface="+mj-cs"/>
              </a:rPr>
              <a:t>ซึ่งเป็นอัตราป่วยที่น้อยกว่าที่คาดว่าจะมีในชุมชน (170/แสน </a:t>
            </a:r>
            <a:r>
              <a:rPr lang="th-TH" sz="9800" noProof="0" dirty="0" err="1" smtClean="0">
                <a:solidFill>
                  <a:srgbClr val="002060"/>
                </a:solidFill>
                <a:latin typeface="Century Gothic"/>
                <a:cs typeface="+mj-cs"/>
              </a:rPr>
              <a:t>ปชก</a:t>
            </a:r>
            <a:r>
              <a:rPr lang="th-TH" sz="9800" noProof="0" dirty="0" smtClean="0">
                <a:solidFill>
                  <a:srgbClr val="002060"/>
                </a:solidFill>
                <a:latin typeface="Century Gothic"/>
                <a:cs typeface="+mj-cs"/>
              </a:rPr>
              <a:t>.)  พบผู้ป่วยวัณโรคเป็นผู้สูงอายุ 1 ใน 3 ของทั้งหมด 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โรคร่วม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วัณโรคที่พบมากคือ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โรคเบาหวานมีแนวโน้มเพิ่มขึ้น ปี 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2557-2558  จำนวน 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owalliaUPC" pitchFamily="34" charset="-34"/>
                <a:cs typeface="+mj-cs"/>
              </a:rPr>
              <a:t>27</a:t>
            </a:r>
            <a:r>
              <a:rPr lang="en-US" sz="9800" dirty="0" smtClean="0">
                <a:solidFill>
                  <a:srgbClr val="002060"/>
                </a:solidFill>
                <a:latin typeface="BrowalliaUPC" pitchFamily="34" charset="-34"/>
                <a:cs typeface="+mj-cs"/>
              </a:rPr>
              <a:t>,33 </a:t>
            </a:r>
            <a:r>
              <a:rPr lang="th-TH" sz="9800" dirty="0" smtClean="0">
                <a:solidFill>
                  <a:srgbClr val="002060"/>
                </a:solidFill>
                <a:latin typeface="BrowalliaUPC" pitchFamily="34" charset="-34"/>
                <a:cs typeface="+mj-cs"/>
              </a:rPr>
              <a:t>คน สำหรับผู้ป่วยเบาหวานที่มารับยาในโรงพยาบาลได้รับการคัดกรองทุก </a:t>
            </a:r>
            <a:r>
              <a:rPr lang="en-US" sz="9800" dirty="0" smtClean="0">
                <a:solidFill>
                  <a:srgbClr val="002060"/>
                </a:solidFill>
                <a:latin typeface="BrowalliaUPC" pitchFamily="34" charset="-34"/>
                <a:cs typeface="+mj-cs"/>
              </a:rPr>
              <a:t>visit </a:t>
            </a:r>
            <a:r>
              <a:rPr lang="th-TH" sz="9800" dirty="0" smtClean="0">
                <a:solidFill>
                  <a:srgbClr val="002060"/>
                </a:solidFill>
                <a:latin typeface="BrowalliaUPC" pitchFamily="34" charset="-34"/>
                <a:cs typeface="+mj-cs"/>
              </a:rPr>
              <a:t>และมีแพทย์ช่วยประเมินอาการฟังเสียงปอดทุกครั้ง</a:t>
            </a:r>
            <a:r>
              <a:rPr kumimoji="0" lang="th-TH" sz="9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+mj-cs"/>
              </a:rPr>
              <a:t>จึงดำเนินการคัดกรองในกลุ่มเบาหวานที่รับยาใน รพ.สต.</a:t>
            </a:r>
            <a:endParaRPr kumimoji="0" lang="th-TH" sz="9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03460" y="11582848"/>
            <a:ext cx="15926557" cy="7405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</a:pPr>
            <a:endParaRPr lang="th-TH" sz="6600" dirty="0" smtClean="0">
              <a:solidFill>
                <a:srgbClr val="002060"/>
              </a:solidFill>
              <a:latin typeface="Century Gothic"/>
              <a:cs typeface="Browallia New"/>
            </a:endParaRPr>
          </a:p>
          <a:p>
            <a:pPr lvl="0" defTabSz="914400">
              <a:spcBef>
                <a:spcPct val="20000"/>
              </a:spcBef>
            </a:pPr>
            <a:endParaRPr lang="th-TH" sz="6600" dirty="0">
              <a:solidFill>
                <a:srgbClr val="002060"/>
              </a:solidFill>
              <a:latin typeface="Century Gothic"/>
              <a:cs typeface="Browallia New"/>
            </a:endParaRPr>
          </a:p>
          <a:p>
            <a:pPr marL="857250" lvl="0" indent="-857250" algn="thaiDist" defTabSz="914400">
              <a:buFont typeface="Arial" pitchFamily="34" charset="0"/>
              <a:buChar char="•"/>
            </a:pP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อบรม </a:t>
            </a:r>
            <a:r>
              <a:rPr lang="th-TH" sz="6600" dirty="0" err="1" smtClean="0">
                <a:solidFill>
                  <a:srgbClr val="002060"/>
                </a:solidFill>
                <a:latin typeface="Century Gothic"/>
                <a:cs typeface="Browallia New"/>
              </a:rPr>
              <a:t>อส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ม.</a:t>
            </a: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ไ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ปคัดก</a:t>
            </a: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รองพบผู้ที่มีอาการเข้าได้แจกตลับเสมหะ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</a:p>
          <a:p>
            <a:pPr lvl="0" algn="thaiDist" defTabSz="914400"/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   3 ตลับ / คน</a:t>
            </a:r>
            <a:endParaRPr lang="th-TH" sz="6600" dirty="0">
              <a:solidFill>
                <a:srgbClr val="002060"/>
              </a:solidFill>
              <a:latin typeface="Century Gothic"/>
              <a:cs typeface="Browallia New"/>
            </a:endParaRPr>
          </a:p>
          <a:p>
            <a:pPr marL="857250" lvl="0" indent="-857250" algn="thaiDist" defTabSz="914400">
              <a:buFont typeface="Arial" pitchFamily="34" charset="0"/>
              <a:buChar char="•"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รวบรวมส่ง รพ.สต.ตรวจสอบและนำส่ง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ห้องปฏิบัติการ รพ.</a:t>
            </a:r>
            <a:endParaRPr lang="th-TH" sz="6600" dirty="0">
              <a:solidFill>
                <a:srgbClr val="002060"/>
              </a:solidFill>
              <a:latin typeface="Century Gothic"/>
              <a:cs typeface="Browallia New"/>
            </a:endParaRPr>
          </a:p>
          <a:p>
            <a:pPr marL="857250" lvl="0" indent="-857250" algn="thaiDist" defTabSz="914400">
              <a:buFont typeface="Arial" pitchFamily="34" charset="0"/>
              <a:buChar char="•"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ปี 2557 -2558 นำส่งเสมหะ 576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คน, 340 พบ</a:t>
            </a: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ผู้ป่วยเสมหะบวก 1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, 0 คน ผู้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ที่เสมหะลบไม่ได้ถูก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นำมาเอ็กซเรย์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ปอด</a:t>
            </a:r>
            <a:endParaRPr lang="th-TH" sz="6600" dirty="0">
              <a:solidFill>
                <a:srgbClr val="002060"/>
              </a:solidFill>
              <a:latin typeface="Century Gothic"/>
              <a:cs typeface="Browallia New"/>
            </a:endParaRPr>
          </a:p>
        </p:txBody>
      </p:sp>
      <p:sp>
        <p:nvSpPr>
          <p:cNvPr id="17" name="ตัวแทนเนื้อหา 2"/>
          <p:cNvSpPr txBox="1">
            <a:spLocks/>
          </p:cNvSpPr>
          <p:nvPr/>
        </p:nvSpPr>
        <p:spPr>
          <a:xfrm>
            <a:off x="16274033" y="11595154"/>
            <a:ext cx="15923345" cy="151601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algn="thaiDist"/>
            <a:r>
              <a:rPr kumimoji="0" lang="th-TH" sz="8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  <a:lumOff val="50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Browallia New"/>
              </a:rPr>
              <a:t> </a:t>
            </a:r>
            <a:r>
              <a:rPr lang="th-TH" sz="6000" dirty="0" smtClean="0">
                <a:solidFill>
                  <a:srgbClr val="FF0000"/>
                </a:solidFill>
                <a:latin typeface="Century Gothic"/>
              </a:rPr>
              <a:t> </a:t>
            </a:r>
            <a:endParaRPr lang="th-TH" sz="6000" dirty="0">
              <a:solidFill>
                <a:srgbClr val="FF0000"/>
              </a:solidFill>
              <a:latin typeface="Century Gothic"/>
            </a:endParaRP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h-TH" sz="4400" dirty="0" smtClean="0">
              <a:solidFill>
                <a:srgbClr val="002060"/>
              </a:solidFill>
              <a:latin typeface="Century Gothic"/>
            </a:endParaRPr>
          </a:p>
          <a:p>
            <a:pPr algn="thaiDi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   เจ้าหน้าที่ โรงพยาบาลส่งเสริมสุขภาพตำบลสำรวจ จำนวน</a:t>
            </a:r>
          </a:p>
          <a:p>
            <a:pPr marL="0" indent="0" algn="thaiDist">
              <a:spcBef>
                <a:spcPts val="0"/>
              </a:spcBef>
              <a:buNone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 และวันนัดผู้ป่วยเบาหวาน ที่มารับยาใน รพ.สต.</a:t>
            </a:r>
          </a:p>
          <a:p>
            <a:pPr algn="thaiDi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   ซักประวัติการรักษาเบาหวานและ ซักประวัติคัดกรองวัณโรค</a:t>
            </a:r>
          </a:p>
          <a:p>
            <a:pPr marL="0" indent="0" algn="thaiDist">
              <a:spcBef>
                <a:spcPts val="0"/>
              </a:spcBef>
              <a:buNone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ตามแบบฟอร์ม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</a:rPr>
              <a:t>ICF 3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</a:rPr>
              <a:t> </a:t>
            </a:r>
          </a:p>
          <a:p>
            <a:pPr algn="thaiDist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</a:rPr>
              <a:t>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รวบรวมแบบฟอร์ม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</a:rPr>
              <a:t>ICF 3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</a:rPr>
              <a:t>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นำส่งพยาบาลคลินิกวัณโรคคัดแยก</a:t>
            </a:r>
          </a:p>
          <a:p>
            <a:pPr marL="0" indent="0" algn="thaiDist">
              <a:spcBef>
                <a:spcPts val="0"/>
              </a:spcBef>
              <a:buNone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ผู้ที่มีอาการเข้าเกณฑ์</a:t>
            </a:r>
          </a:p>
          <a:p>
            <a:pPr marR="0" lvl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พยาบาลคลินิกวัณโรคทำหนังสือแจ้ง ให้ผู้ที่มีอาการเข้าได้</a:t>
            </a: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มาตรวจ เอ็กซเรย์ปอด</a:t>
            </a:r>
          </a:p>
          <a:p>
            <a:pPr marR="0" lvl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ผู้ที่มีอาการเข้าได้ เอ็กซเรย์ปอดพบเงาผิดปกติ ส่ง ตรวจ</a:t>
            </a: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เสมหะ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</a:rPr>
              <a:t>AFB</a:t>
            </a:r>
            <a:r>
              <a:rPr kumimoji="0" lang="en-US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</a:rPr>
              <a:t> </a:t>
            </a:r>
          </a:p>
          <a:p>
            <a:pPr marR="0" lvl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</a:rPr>
              <a:t>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ผลตรวจเสมหะ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</a:rPr>
              <a:t>AFB</a:t>
            </a:r>
            <a:r>
              <a:rPr lang="th-TH" sz="4800" dirty="0" smtClean="0">
                <a:solidFill>
                  <a:srgbClr val="002060"/>
                </a:solidFill>
                <a:latin typeface="Century Gothic"/>
              </a:rPr>
              <a:t>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เป็นบวก เอ็กซเรย์ปอดเข้าได้กับวัณโรค</a:t>
            </a:r>
            <a:r>
              <a:rPr kumimoji="0" lang="th-TH" sz="6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 </a:t>
            </a:r>
            <a:endParaRPr lang="th-TH" sz="6600" dirty="0">
              <a:solidFill>
                <a:srgbClr val="002060"/>
              </a:solidFill>
              <a:latin typeface="Century Gothic"/>
              <a:cs typeface="Browallia New"/>
            </a:endParaRP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  <a:cs typeface="Browallia New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  <a:cs typeface="Browallia New"/>
              </a:rPr>
              <a:t> 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ให้ขึ้นทะเบียนการรักษา แบบ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</a:rPr>
              <a:t>DOT</a:t>
            </a:r>
          </a:p>
          <a:p>
            <a:pPr marR="0" lvl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6600" dirty="0">
                <a:solidFill>
                  <a:srgbClr val="002060"/>
                </a:solidFill>
                <a:latin typeface="Century Gothic"/>
              </a:rPr>
              <a:t> </a:t>
            </a:r>
            <a:r>
              <a:rPr lang="th-TH" sz="6600" dirty="0" smtClean="0">
                <a:solidFill>
                  <a:srgbClr val="002060"/>
                </a:solidFill>
                <a:latin typeface="Century Gothic"/>
              </a:rPr>
              <a:t>   </a:t>
            </a:r>
            <a:r>
              <a:rPr kumimoji="0" lang="th-TH" sz="6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cs typeface="Browallia New"/>
              </a:rPr>
              <a:t>รายงานโรคให้  เจ้าหน้าที่ รพ.สต.ติดตามเยี่ยมบ้าน</a:t>
            </a:r>
          </a:p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6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cs typeface="Browallia New"/>
            </a:endParaRPr>
          </a:p>
        </p:txBody>
      </p:sp>
      <p:graphicFrame>
        <p:nvGraphicFramePr>
          <p:cNvPr id="20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736913"/>
              </p:ext>
            </p:extLst>
          </p:nvPr>
        </p:nvGraphicFramePr>
        <p:xfrm>
          <a:off x="288256" y="21426736"/>
          <a:ext cx="15841761" cy="11064240"/>
        </p:xfrm>
        <a:graphic>
          <a:graphicData uri="http://schemas.openxmlformats.org/drawingml/2006/table">
            <a:tbl>
              <a:tblPr firstRow="1" bandRow="1"/>
              <a:tblGrid>
                <a:gridCol w="4020154"/>
                <a:gridCol w="4020154"/>
                <a:gridCol w="4020154"/>
                <a:gridCol w="3781299"/>
              </a:tblGrid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คุณสมบัติ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อัตราส่วน</a:t>
                      </a:r>
                      <a:r>
                        <a:rPr lang="th-TH" sz="4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ร้อย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ค่าเฉลี่ย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ส่วนเบี่ยงเบนมาตรฐาน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 b="1" dirty="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เพศ</a:t>
                      </a: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 </a:t>
                      </a: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: </a:t>
                      </a:r>
                      <a:r>
                        <a:rPr lang="th-TH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หญิง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76.0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 b="1" dirty="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อายุ</a:t>
                      </a: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 (ปี)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</a:t>
                      </a:r>
                      <a:r>
                        <a:rPr lang="th-TH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น้อยกว่า </a:t>
                      </a: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30 </a:t>
                      </a:r>
                      <a:r>
                        <a:rPr lang="th-TH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ปี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0.4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31-44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3.0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45-59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31.6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60 </a:t>
                      </a:r>
                      <a:r>
                        <a:rPr lang="th-TH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ปีขึ้นไป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65.0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    รวม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100.0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 b="1" dirty="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อายุเฉลี่ย (ปี)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63.4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10.4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ประเภทผู้ป่วย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    ผู้ป่วย </a:t>
                      </a: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DM </a:t>
                      </a:r>
                      <a:r>
                        <a:rPr lang="th-TH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รายใหม่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45.7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    ผู้ป่วย </a:t>
                      </a: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DM </a:t>
                      </a:r>
                      <a:r>
                        <a:rPr lang="th-TH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รายเก่า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51.1 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    ผู้ป่วย </a:t>
                      </a: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HT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2.6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</a:t>
                      </a:r>
                      <a:r>
                        <a:rPr lang="th-TH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ผู้ป่วย </a:t>
                      </a: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DM+HT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0.6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590465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    รวม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100.0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436114"/>
              </p:ext>
            </p:extLst>
          </p:nvPr>
        </p:nvGraphicFramePr>
        <p:xfrm>
          <a:off x="203460" y="32731992"/>
          <a:ext cx="15867375" cy="13952793"/>
        </p:xfrm>
        <a:graphic>
          <a:graphicData uri="http://schemas.openxmlformats.org/drawingml/2006/table">
            <a:tbl>
              <a:tblPr firstRow="1" bandRow="1"/>
              <a:tblGrid>
                <a:gridCol w="4837325"/>
                <a:gridCol w="3168352"/>
                <a:gridCol w="4101589"/>
                <a:gridCol w="3760109"/>
              </a:tblGrid>
              <a:tr h="622841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คุณสมบัติ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อัตราส่วนร้อย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ค่าเฉลี่ย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ส่วนเบี่ยงเบนมาตรฐาน</a:t>
                      </a:r>
                      <a:endParaRPr lang="en-US" sz="44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/>
                    </a:solidFill>
                  </a:tcPr>
                </a:tc>
              </a:tr>
              <a:tr h="1245681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ประวัติการป่วยเป็นวัณโรค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1245681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   เคย</a:t>
                      </a: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เป็น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วัณ</a:t>
                      </a: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โรค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4.3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677752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+mn-cs"/>
                        </a:rPr>
                        <a:t>   ไม่เคยเป็นวัณโรค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95.7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677752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   รวม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100.0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622841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>
                          <a:effectLst/>
                          <a:latin typeface="Calibri"/>
                          <a:ea typeface="Times New Roman"/>
                          <a:cs typeface="+mn-cs"/>
                        </a:rPr>
                        <a:t>อาการสงสัยวัณโรค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677752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    มีอาการ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10.2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677752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+mn-cs"/>
                        </a:rPr>
                        <a:t>    ไม่มีอาการ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89.8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677752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+mn-cs"/>
                        </a:rPr>
                        <a:t>    รวม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100.0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677752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b="1">
                          <a:effectLst/>
                          <a:latin typeface="Calibri"/>
                          <a:ea typeface="Times New Roman"/>
                          <a:cs typeface="+mn-cs"/>
                        </a:rPr>
                        <a:t>ส่งตรวจวินิจฉัยวัณโรค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716267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+mn-cs"/>
                        </a:rPr>
                        <a:t>    ส่งตรวจ 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10.0 </a:t>
                      </a:r>
                      <a:r>
                        <a:rPr lang="th-TH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(46ราย)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716267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+mn-cs"/>
                        </a:rPr>
                        <a:t>    ไม่ส่งตรวจ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90.0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  <a:tr h="716267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>
                          <a:effectLst/>
                          <a:latin typeface="Calibri"/>
                          <a:ea typeface="Times New Roman"/>
                          <a:cs typeface="+mn-cs"/>
                        </a:rPr>
                        <a:t>    รวม</a:t>
                      </a:r>
                      <a:endParaRPr lang="en-US" sz="44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100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20000"/>
                      </a:srgbClr>
                    </a:solidFill>
                  </a:tcPr>
                </a:tc>
              </a:tr>
              <a:tr h="2865066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ผลการตรวจ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CXR </a:t>
                      </a:r>
                      <a:r>
                        <a:rPr lang="th-TH" sz="4400" dirty="0" smtClean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4400" dirty="0" smtClean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49</a:t>
                      </a:r>
                      <a:r>
                        <a:rPr lang="en-US" sz="4400" baseline="0" dirty="0" smtClean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4400" dirty="0" smtClean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ราย 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ตรวจเสมหะ </a:t>
                      </a: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2</a:t>
                      </a:r>
                      <a:r>
                        <a:rPr lang="th-TH" sz="4400" baseline="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ราย 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ผิดปกติ 1 ราย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44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เสมหะ บวก 1 </a:t>
                      </a:r>
                      <a:r>
                        <a:rPr lang="th-TH" sz="4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ราย </a:t>
                      </a:r>
                      <a:endParaRPr lang="en-US" sz="4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>
                          <a:effectLst/>
                          <a:latin typeface="Calibri"/>
                          <a:ea typeface="Times New Roman"/>
                          <a:cs typeface="+mn-cs"/>
                        </a:rPr>
                        <a:t>เป็นวัณโรคปอด </a:t>
                      </a: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2  ราย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(เสมหะ ลบ </a:t>
                      </a: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เสมหะ</a:t>
                      </a:r>
                      <a:r>
                        <a:rPr lang="th-TH" sz="440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บวก</a:t>
                      </a:r>
                      <a:r>
                        <a:rPr lang="th-TH" sz="4400" baseline="0" dirty="0" smtClean="0">
                          <a:effectLst/>
                          <a:latin typeface="Calibri"/>
                          <a:ea typeface="Times New Roman"/>
                          <a:cs typeface="+mn-cs"/>
                        </a:rPr>
                        <a:t> 1)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 </a:t>
                      </a:r>
                      <a:endParaRPr lang="th-TH" sz="4400" dirty="0" smtClean="0">
                        <a:effectLst/>
                        <a:latin typeface="TH SarabunPSK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400" dirty="0" smtClean="0">
                          <a:effectLst/>
                          <a:latin typeface="TH SarabunPSK"/>
                          <a:ea typeface="Times New Roman"/>
                          <a:cs typeface="+mn-cs"/>
                        </a:rPr>
                        <a:t>-</a:t>
                      </a:r>
                      <a:endParaRPr lang="en-US" sz="44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76B4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ตาราง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8999"/>
              </p:ext>
            </p:extLst>
          </p:nvPr>
        </p:nvGraphicFramePr>
        <p:xfrm>
          <a:off x="16274033" y="28915568"/>
          <a:ext cx="15841985" cy="13482384"/>
        </p:xfrm>
        <a:graphic>
          <a:graphicData uri="http://schemas.openxmlformats.org/drawingml/2006/table">
            <a:tbl>
              <a:tblPr firstRow="1" firstCol="1" bandRow="1"/>
              <a:tblGrid>
                <a:gridCol w="5582138"/>
                <a:gridCol w="1320575"/>
                <a:gridCol w="1828487"/>
                <a:gridCol w="5117708"/>
                <a:gridCol w="1993077"/>
              </a:tblGrid>
              <a:tr h="391204">
                <a:tc rowSpan="2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ผลงานคัดกรอง  </a:t>
                      </a:r>
                      <a:endParaRPr lang="en-US" sz="4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รณรงค์คัดกรอง</a:t>
                      </a:r>
                      <a:endParaRPr lang="en-US" sz="4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ค่าใช้จ่าย</a:t>
                      </a:r>
                      <a:endParaRPr lang="en-US" sz="4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773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คัดกรอง(คน)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ผลบวก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รายการ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จำนวน (บาท)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046"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ปี 2557 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576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(1,728 ตลับ)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1 </a:t>
                      </a:r>
                      <a:r>
                        <a:rPr lang="th-TH" sz="40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(0.17)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OT 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เจ้าหน้าที่ห้องปฏิบัติการ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21,600</a:t>
                      </a:r>
                      <a:r>
                        <a:rPr lang="th-TH" sz="4000" b="1" baseline="0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40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240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ค่าตอบแทน </a:t>
                      </a:r>
                      <a:r>
                        <a:rPr lang="th-TH" sz="4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อส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ม.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คัดกรองนำส่งเสมหะ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5,760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240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ค่าตรวจ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sputum AFB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60 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บาท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x 1 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ตลับ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103,680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20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ค่าวัสดุ ตลับเสมหะ ซองใส </a:t>
                      </a:r>
                      <a:r>
                        <a:rPr lang="th-TH" sz="4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สติกเกอร์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เขียนชื่อ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...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12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 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131,040  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046"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ปี 2558 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340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(1,020 ตลับ)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0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OT 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เจ้าหน้าที่ห้องปฏิบัติการ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6,000 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240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ค่าตอบแทน </a:t>
                      </a:r>
                      <a:r>
                        <a:rPr lang="th-TH" sz="4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อส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ม.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คัดกรองนำส่งเสมหะ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3,400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240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ค่าตรวจ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sputum AFB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60 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บาท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x 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ตลับ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61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,200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20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ค่าวัสดุ ตลับเสมหะ ซองใส </a:t>
                      </a:r>
                      <a:r>
                        <a:rPr lang="th-TH" sz="40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สติกเกอร์</a:t>
                      </a: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เขียนชื่อ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...</a:t>
                      </a:r>
                      <a:endParaRPr lang="en-US" sz="4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12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 </a:t>
                      </a:r>
                      <a:endParaRPr lang="en-US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70,600</a:t>
                      </a:r>
                      <a:endParaRPr lang="en-US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737"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 2 ปี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3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201,640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750812"/>
              </p:ext>
            </p:extLst>
          </p:nvPr>
        </p:nvGraphicFramePr>
        <p:xfrm>
          <a:off x="16169282" y="42597088"/>
          <a:ext cx="15915461" cy="8465296"/>
        </p:xfrm>
        <a:graphic>
          <a:graphicData uri="http://schemas.openxmlformats.org/drawingml/2006/table">
            <a:tbl>
              <a:tblPr firstRow="1" firstCol="1" bandRow="1"/>
              <a:tblGrid>
                <a:gridCol w="2696475"/>
                <a:gridCol w="2097569"/>
                <a:gridCol w="2097569"/>
                <a:gridCol w="3148577"/>
                <a:gridCol w="3148577"/>
                <a:gridCol w="2726694"/>
              </a:tblGrid>
              <a:tr h="664946">
                <a:tc rowSpan="2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ผลงานคัดกรอง 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3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สัมภาษณ์คัดกรองแบบฟอร์มใบ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ICF 3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ค่าใช้จ่าย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3676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คัดกรอง(คน)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อาการเข้าได้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ตามมา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CXR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ผล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AFB</a:t>
                      </a: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บวก / ลบ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รายการ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จำนวน (บาท)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405425"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ปี 2559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(1 ต.ค.58 – 30 มี.ค.59)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441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49</a:t>
                      </a:r>
                      <a:endParaRPr lang="en-US" sz="3600" b="1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(11.11)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rowSpan="5"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บวก 1 คน</a:t>
                      </a:r>
                      <a:r>
                        <a:rPr lang="th-TH" sz="3600" b="1" baseline="0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/ </a:t>
                      </a: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ลบ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(0.45)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 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OT </a:t>
                      </a: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เจ้าหน้าที่ห้องปฏิบัติการ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0 </a:t>
                      </a:r>
                      <a:endParaRPr lang="th-TH" sz="3600" b="1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Cordia New"/>
                        </a:rPr>
                        <a:t>(ทำในเวลา)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8865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ค่าใช้จ่าย </a:t>
                      </a:r>
                      <a:r>
                        <a:rPr lang="en-US" sz="3600" b="1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CXR</a:t>
                      </a:r>
                      <a:endParaRPr lang="en-US" sz="3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48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8,330</a:t>
                      </a:r>
                      <a:r>
                        <a:rPr lang="th-TH" sz="48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</a:t>
                      </a:r>
                      <a:endParaRPr lang="en-US" sz="4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210813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ค่าตรวจ 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sputum   AFB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60 </a:t>
                      </a: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บาท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x 1 </a:t>
                      </a: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ตลับ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360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13676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ค่าวัสดุ ตลับเสมหะ ซองใส สติกเกอร์ ชื่อ</a:t>
                      </a:r>
                      <a:endParaRPr lang="en-US" sz="3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...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66494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 </a:t>
                      </a:r>
                      <a:endParaRPr lang="en-US" sz="3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>
                      <a:lvl1pPr marL="0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1pPr>
                      <a:lvl2pPr marL="2387778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2pPr>
                      <a:lvl3pPr marL="4775556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3pPr>
                      <a:lvl4pPr marL="716332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4pPr>
                      <a:lvl5pPr marL="9551107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5pPr>
                      <a:lvl6pPr marL="11938885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6pPr>
                      <a:lvl7pPr marL="14326663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7pPr>
                      <a:lvl8pPr marL="16714441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8pPr>
                      <a:lvl9pPr marL="19102219" algn="l" defTabSz="4775556" rtl="0" eaLnBrk="1" latinLnBrk="0" hangingPunct="1">
                        <a:defRPr sz="14600" kern="1200">
                          <a:solidFill>
                            <a:schemeClr val="tx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8,690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14" name="สี่เหลี่ยมผืนผ้า 13"/>
          <p:cNvSpPr/>
          <p:nvPr/>
        </p:nvSpPr>
        <p:spPr>
          <a:xfrm>
            <a:off x="648298" y="46513622"/>
            <a:ext cx="3384822" cy="92333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th-TH" sz="5400" dirty="0" smtClean="0">
                <a:solidFill>
                  <a:schemeClr val="bg1"/>
                </a:solidFill>
              </a:rPr>
              <a:t>บทเรียนที่ได้รับ</a:t>
            </a:r>
            <a:endParaRPr lang="th-TH" sz="5400" dirty="0">
              <a:solidFill>
                <a:schemeClr val="bg1"/>
              </a:solidFill>
            </a:endParaRPr>
          </a:p>
        </p:txBody>
      </p:sp>
      <p:sp>
        <p:nvSpPr>
          <p:cNvPr id="27" name="ตัวแทนเนื้อหา 2"/>
          <p:cNvSpPr txBox="1">
            <a:spLocks/>
          </p:cNvSpPr>
          <p:nvPr/>
        </p:nvSpPr>
        <p:spPr>
          <a:xfrm>
            <a:off x="72233" y="47237248"/>
            <a:ext cx="15934976" cy="37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Browallia New"/>
              </a:rPr>
              <a:t>การคัดกรองค้นหา แบบเดิม ทำพร้อมกันทั้งอำเภอหวังผลทางจิตวิทยา กระตุ้นให้ชุมชนตื่นตัว แต่มีข้อด้อย เสียค่าใช้จ่ายสูง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Browallia New"/>
              </a:rPr>
              <a:t>ตรวจเสมหะเป็นลบไม่ได้รับการประเมินซ้ำด้วยการ</a:t>
            </a:r>
            <a:r>
              <a:rPr kumimoji="0" lang="th-TH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Browallia New"/>
              </a:rPr>
              <a:t>เอ็กเรย์</a:t>
            </a:r>
            <a:r>
              <a:rPr kumimoji="0" lang="th-TH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Browallia New"/>
              </a:rPr>
              <a:t>ปอด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th-TH" sz="4000" dirty="0" smtClean="0">
                <a:solidFill>
                  <a:srgbClr val="002060"/>
                </a:solidFill>
                <a:latin typeface="Century Gothic"/>
                <a:cs typeface="Browallia New"/>
              </a:rPr>
              <a:t>.-</a:t>
            </a:r>
            <a:r>
              <a:rPr kumimoji="0" lang="th-TH" sz="5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Browallia New"/>
              </a:rPr>
              <a:t>การคัดกรองใบคัดกรองซ้ำด้วยผู้เชี่ยวชาญก่อนนำผู้ป่วยมาสู่ระบบน่าจะเป็นการทำงานที่มีประสิทธิภาพ</a:t>
            </a:r>
            <a:r>
              <a:rPr kumimoji="0" lang="th-TH" sz="5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Browallia New"/>
              </a:rPr>
              <a:t>สูงสุด ลดค่าใช้จ่าย</a:t>
            </a:r>
            <a:endParaRPr kumimoji="0" lang="th-TH" sz="5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+mn-ea"/>
              <a:cs typeface="Browallia New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04281" y="11993688"/>
            <a:ext cx="15337704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Palatino Linotype"/>
                <a:ea typeface="+mj-ea"/>
                <a:cs typeface="DilleniaUPC"/>
              </a:rPr>
              <a:t>ทบทวนการคัดกรองค้นหาที่ผ่านมา </a:t>
            </a:r>
            <a:endParaRPr kumimoji="0" lang="th-TH" sz="6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6922105" y="11965812"/>
            <a:ext cx="14847985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th-TH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การปรับปรุง(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Action) </a:t>
            </a:r>
            <a:r>
              <a:rPr lang="th-TH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ดำเนินการ 1 ก.พ. 2559 – 15 มิ.ย. 2559</a:t>
            </a:r>
            <a:endParaRPr kumimoji="0" lang="th-TH" sz="66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23" name="ตัวแทนเนื้อหา 2"/>
          <p:cNvSpPr>
            <a:spLocks noGrp="1"/>
          </p:cNvSpPr>
          <p:nvPr>
            <p:ph type="subTitle" idx="1"/>
          </p:nvPr>
        </p:nvSpPr>
        <p:spPr>
          <a:xfrm>
            <a:off x="16274033" y="27403400"/>
            <a:ext cx="15850791" cy="1417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ตารางที่ 2 เปรียบเทียบ</a:t>
            </a:r>
            <a:r>
              <a:rPr kumimoji="0" lang="th-TH" sz="4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การค้นหาแบบเดิม และแบบหลังการ</a:t>
            </a:r>
            <a:r>
              <a:rPr kumimoji="0" lang="th-TH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พัฒนา  </a:t>
            </a:r>
            <a:endParaRPr kumimoji="0" lang="th-TH" sz="4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157439" y="19338504"/>
            <a:ext cx="13969552" cy="1944216"/>
          </a:xfrm>
          <a:prstGeom prst="roundRect">
            <a:avLst/>
          </a:prstGeom>
          <a:ln>
            <a:solidFill>
              <a:srgbClr val="66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6000" dirty="0"/>
              <a:t>1. ผลการวิเคราะห์</a:t>
            </a:r>
          </a:p>
          <a:p>
            <a:pPr algn="ctr"/>
            <a:r>
              <a:rPr lang="th-TH" sz="6000" dirty="0"/>
              <a:t>ตาราง 1   ผลการคัดกรองวัณโรคคลินิกเบาหวาน (</a:t>
            </a:r>
            <a:r>
              <a:rPr lang="en-US" sz="6000" dirty="0"/>
              <a:t>n=462 </a:t>
            </a:r>
            <a:r>
              <a:rPr lang="th-TH" sz="6000" dirty="0"/>
              <a:t>ราย)</a:t>
            </a:r>
          </a:p>
        </p:txBody>
      </p:sp>
    </p:spTree>
    <p:extLst>
      <p:ext uri="{BB962C8B-B14F-4D97-AF65-F5344CB8AC3E}">
        <p14:creationId xmlns:p14="http://schemas.microsoft.com/office/powerpoint/2010/main" val="17191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FF00"/>
        </a:solidFill>
      </a:spPr>
      <a:bodyPr wrap="square" rtlCol="0">
        <a:spAutoFit/>
      </a:bodyPr>
      <a:lstStyle>
        <a:defPPr algn="ctr">
          <a:defRPr sz="54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727</Words>
  <Application>Microsoft Office PowerPoint</Application>
  <PresentationFormat>กำหนดเอง</PresentationFormat>
  <Paragraphs>236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doctor-1</dc:creator>
  <cp:lastModifiedBy>doctor-1</cp:lastModifiedBy>
  <cp:revision>24</cp:revision>
  <dcterms:created xsi:type="dcterms:W3CDTF">2016-07-15T08:15:13Z</dcterms:created>
  <dcterms:modified xsi:type="dcterms:W3CDTF">2016-07-17T05:05:26Z</dcterms:modified>
</cp:coreProperties>
</file>